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5" r:id="rId4"/>
    <p:sldId id="264" r:id="rId5"/>
    <p:sldId id="262" r:id="rId6"/>
    <p:sldId id="261" r:id="rId7"/>
    <p:sldId id="276" r:id="rId8"/>
    <p:sldId id="260" r:id="rId9"/>
    <p:sldId id="266" r:id="rId10"/>
    <p:sldId id="267" r:id="rId11"/>
    <p:sldId id="268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269" r:id="rId20"/>
    <p:sldId id="272" r:id="rId21"/>
    <p:sldId id="274" r:id="rId22"/>
    <p:sldId id="277" r:id="rId23"/>
    <p:sldId id="289" r:id="rId24"/>
    <p:sldId id="288" r:id="rId25"/>
    <p:sldId id="287" r:id="rId26"/>
    <p:sldId id="286" r:id="rId27"/>
    <p:sldId id="291" r:id="rId28"/>
    <p:sldId id="294" r:id="rId29"/>
    <p:sldId id="295" r:id="rId30"/>
    <p:sldId id="296" r:id="rId31"/>
    <p:sldId id="293" r:id="rId32"/>
    <p:sldId id="292" r:id="rId33"/>
    <p:sldId id="297" r:id="rId34"/>
    <p:sldId id="299" r:id="rId35"/>
    <p:sldId id="300" r:id="rId36"/>
    <p:sldId id="298" r:id="rId37"/>
    <p:sldId id="301" r:id="rId38"/>
    <p:sldId id="302" r:id="rId39"/>
    <p:sldId id="303" r:id="rId40"/>
    <p:sldId id="285" r:id="rId41"/>
    <p:sldId id="304" r:id="rId42"/>
    <p:sldId id="305" r:id="rId43"/>
    <p:sldId id="306" r:id="rId44"/>
    <p:sldId id="284" r:id="rId45"/>
    <p:sldId id="283" r:id="rId46"/>
    <p:sldId id="280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FFFF99"/>
    <a:srgbClr val="3366FF"/>
    <a:srgbClr val="CCFF66"/>
    <a:srgbClr val="660066"/>
    <a:srgbClr val="CCFF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417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827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22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106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26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6509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757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831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74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228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331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480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412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15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9124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695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74C9D-3AD0-4ADA-AB27-5EBA482A1E68}" type="datetimeFigureOut">
              <a:rPr lang="uk-UA" smtClean="0"/>
              <a:t>12.03.2025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35BA4B-6ED9-4421-B94C-D44F6C0BE1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589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5E2DDE-A5E3-4A37-8146-C20DC4E5B1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11" y="1576527"/>
            <a:ext cx="1322481" cy="12513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8B8DD-3520-4A0A-834D-E82F297F58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623" y="2318706"/>
            <a:ext cx="2224400" cy="26334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CF5B95-681A-4804-AAA2-1173E19D2D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108" y="1027610"/>
            <a:ext cx="4133446" cy="5364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9A08A6-E212-4C70-A9E5-0C7853D12B1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403" y="1066012"/>
            <a:ext cx="1402202" cy="3475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0FBCEF-51E2-4C23-9C26-77F21B72A6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252" y="0"/>
            <a:ext cx="5468586" cy="11888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2528" y="2871880"/>
            <a:ext cx="6991017" cy="1938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4000" dirty="0" err="1">
                <a:solidFill>
                  <a:srgbClr val="006600"/>
                </a:solidFill>
                <a:latin typeface="Arial Black" pitchFamily="34" charset="0"/>
              </a:rPr>
              <a:t>Зустріч</a:t>
            </a:r>
            <a:r>
              <a:rPr lang="ru-RU" sz="40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4000" dirty="0" err="1">
                <a:solidFill>
                  <a:srgbClr val="006600"/>
                </a:solidFill>
                <a:latin typeface="Arial Black" pitchFamily="34" charset="0"/>
              </a:rPr>
              <a:t>весни</a:t>
            </a:r>
            <a:endParaRPr lang="ru-RU" sz="4000" dirty="0">
              <a:solidFill>
                <a:srgbClr val="006600"/>
              </a:solidFill>
              <a:latin typeface="Arial Black" pitchFamily="34" charset="0"/>
            </a:endParaRPr>
          </a:p>
          <a:p>
            <a:pPr algn="ctr"/>
            <a:r>
              <a:rPr lang="ru-RU" sz="4000" dirty="0">
                <a:solidFill>
                  <a:srgbClr val="006600"/>
                </a:solidFill>
                <a:latin typeface="Arial Black" pitchFamily="34" charset="0"/>
              </a:rPr>
              <a:t> в </a:t>
            </a:r>
            <a:r>
              <a:rPr lang="ru-RU" sz="4000" dirty="0" err="1">
                <a:solidFill>
                  <a:srgbClr val="006600"/>
                </a:solidFill>
                <a:latin typeface="Arial Black" pitchFamily="34" charset="0"/>
              </a:rPr>
              <a:t>традиціях</a:t>
            </a:r>
            <a:r>
              <a:rPr lang="ru-RU" sz="4000" dirty="0">
                <a:solidFill>
                  <a:srgbClr val="006600"/>
                </a:solidFill>
                <a:latin typeface="Arial Black" pitchFamily="34" charset="0"/>
              </a:rPr>
              <a:t> та обрядах</a:t>
            </a:r>
          </a:p>
          <a:p>
            <a:pPr algn="ctr"/>
            <a:r>
              <a:rPr lang="ru-RU" sz="4000" dirty="0">
                <a:solidFill>
                  <a:srgbClr val="006600"/>
                </a:solidFill>
                <a:latin typeface="Arial Black" pitchFamily="34" charset="0"/>
              </a:rPr>
              <a:t> наших </a:t>
            </a:r>
            <a:r>
              <a:rPr lang="ru-RU" sz="4000" dirty="0" err="1">
                <a:solidFill>
                  <a:srgbClr val="006600"/>
                </a:solidFill>
                <a:latin typeface="Arial Black" pitchFamily="34" charset="0"/>
              </a:rPr>
              <a:t>предків</a:t>
            </a:r>
            <a:endParaRPr lang="ru-RU" sz="4000" dirty="0">
              <a:solidFill>
                <a:srgbClr val="006600"/>
              </a:solidFill>
              <a:latin typeface="Arial Black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4A07E7-F2BA-4528-9B60-EB490CFA922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14" y="112785"/>
            <a:ext cx="3907875" cy="963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8B12FB-B181-4891-ADF8-5A757C851576}"/>
              </a:ext>
            </a:extLst>
          </p:cNvPr>
          <p:cNvSpPr txBox="1"/>
          <p:nvPr/>
        </p:nvSpPr>
        <p:spPr>
          <a:xfrm>
            <a:off x="1439963" y="1803700"/>
            <a:ext cx="742863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Педагогічний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інтенсив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 для</a:t>
            </a:r>
          </a:p>
          <a:p>
            <a:pPr algn="ctr"/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професійної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спільноти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керівників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музичних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 ЗДО</a:t>
            </a:r>
            <a:endParaRPr lang="uk-UA" sz="20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28D9BB-6EEC-492C-A990-F47644776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984" y="4369934"/>
            <a:ext cx="1704816" cy="1938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89AEA6-6E8C-4BFB-B251-2D8E7114E6F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941" y="5699724"/>
            <a:ext cx="3297092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8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80B90FB-1E78-4BC0-B4B1-9FC14654FB05}"/>
              </a:ext>
            </a:extLst>
          </p:cNvPr>
          <p:cNvSpPr/>
          <p:nvPr/>
        </p:nvSpPr>
        <p:spPr>
          <a:xfrm>
            <a:off x="259080" y="387388"/>
            <a:ext cx="6955536" cy="3358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7030A0"/>
                </a:solidFill>
                <a:latin typeface="Arial Black" panose="020B0A04020102020204" pitchFamily="34" charset="0"/>
              </a:rPr>
              <a:t>Від часу зимового сонцестояння, коли день починав збільшуватись, 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у давніх слов’ян відбувались обряди,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7030A0"/>
                </a:solidFill>
                <a:latin typeface="Arial Black" panose="020B0A04020102020204" pitchFamily="34" charset="0"/>
              </a:rPr>
              <a:t> в яких центральне місце відводилось імітації процесів оранки та сіяння, оспівування польових робіт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28CB4E1-E0D8-43E3-A76E-A2FDCB33579B}"/>
              </a:ext>
            </a:extLst>
          </p:cNvPr>
          <p:cNvSpPr/>
          <p:nvPr/>
        </p:nvSpPr>
        <p:spPr>
          <a:xfrm>
            <a:off x="100584" y="4102873"/>
            <a:ext cx="11713464" cy="26107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Мета таких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обрядів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–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накликати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швидкий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прихід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весни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і тепла,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адже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весняна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пора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завжди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пов’язана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з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пробудженням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природи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та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сповнена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радості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нових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надій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і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сподівань</a:t>
            </a:r>
            <a:endParaRPr lang="uk-UA" sz="2800" i="1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746EBE-6823-4B40-9D9B-2CD5A2C8E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592" y="219456"/>
            <a:ext cx="4910328" cy="38834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5821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3641CB5-99EC-4901-AC57-B4537FBB8820}"/>
              </a:ext>
            </a:extLst>
          </p:cNvPr>
          <p:cNvSpPr/>
          <p:nvPr/>
        </p:nvSpPr>
        <p:spPr>
          <a:xfrm>
            <a:off x="286512" y="284125"/>
            <a:ext cx="9762744" cy="58423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У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давнину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твори,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що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виконувались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у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весняний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час,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були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своєрідними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магічними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замовляннями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,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спрямованими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на те,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щоб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прискорити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весняні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переміни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ліс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–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зазеленіти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, траву – прорости,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посіви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–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піднятись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,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квіти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–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розцвісти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ru-RU" sz="2800" i="1" dirty="0">
              <a:solidFill>
                <a:srgbClr val="006600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Вони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супроводжувались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імітативно-магічними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рухами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або</a:t>
            </a:r>
            <a:r>
              <a:rPr lang="ru-RU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танцями</a:t>
            </a:r>
            <a:endParaRPr lang="uk-UA" sz="2800" i="1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B54073-26A7-432D-8A02-84073D44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344" y="1731489"/>
            <a:ext cx="3276600" cy="3941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D50143-577A-4B76-8D7D-6F475577BA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928" y="69242"/>
            <a:ext cx="2466016" cy="2129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0E879D-D0FF-41CF-A7E2-0A1179651D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007" y="5204908"/>
            <a:ext cx="2273993" cy="1653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7008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2BF11CB-F057-4685-904B-B8513EBD2C06}"/>
              </a:ext>
            </a:extLst>
          </p:cNvPr>
          <p:cNvSpPr/>
          <p:nvPr/>
        </p:nvSpPr>
        <p:spPr>
          <a:xfrm>
            <a:off x="182880" y="173736"/>
            <a:ext cx="7260336" cy="35340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Одна з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найдавніших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міфологічних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покровительок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східних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та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південних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слов'ян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- </a:t>
            </a:r>
            <a:r>
              <a:rPr lang="ru-RU" sz="4000" dirty="0">
                <a:solidFill>
                  <a:srgbClr val="0000CC"/>
                </a:solidFill>
                <a:latin typeface="Arial Black" panose="020B0A04020102020204" pitchFamily="34" charset="0"/>
              </a:rPr>
              <a:t>Лада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  богиня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любові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злагоди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гармонії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світового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порядку і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благополуччя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. </a:t>
            </a:r>
            <a:endParaRPr lang="uk-UA" sz="28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1E76748A-54F3-4BF7-9A96-4D145B7C1CF0}"/>
              </a:ext>
            </a:extLst>
          </p:cNvPr>
          <p:cNvSpPr/>
          <p:nvPr/>
        </p:nvSpPr>
        <p:spPr>
          <a:xfrm>
            <a:off x="182880" y="4142233"/>
            <a:ext cx="7141464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Вона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також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є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богинею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весни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кохання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і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шлюбу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покровителька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жіночої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вроди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і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краси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щасливого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подружнього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життя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. </a:t>
            </a:r>
            <a:endParaRPr lang="uk-U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EB3B9F-C88A-499C-AD00-6CD17AC2C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098" y="886968"/>
            <a:ext cx="325407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21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F6065C3-DA1B-45DA-9050-7C88202157D5}"/>
              </a:ext>
            </a:extLst>
          </p:cNvPr>
          <p:cNvSpPr/>
          <p:nvPr/>
        </p:nvSpPr>
        <p:spPr>
          <a:xfrm>
            <a:off x="240792" y="370439"/>
            <a:ext cx="6096000" cy="32570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У слов'янській міфології Лада виступає в образі красивої жінки, уквітчаної квітами і колосками, променями сонця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433C1C5-7CEF-4496-94E4-6AA903A505AC}"/>
              </a:ext>
            </a:extLst>
          </p:cNvPr>
          <p:cNvSpPr/>
          <p:nvPr/>
        </p:nvSpPr>
        <p:spPr>
          <a:xfrm>
            <a:off x="2322576" y="4069080"/>
            <a:ext cx="9720072" cy="22508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У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давньоукраїнських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веснянках до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Лади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звертаються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"Благослови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мати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, ой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мати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Ладо, весну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закликати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". Сама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назва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"лада"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утворена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від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праслов'янського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кореня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"лад",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що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означає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-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гармонія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, порядок.</a:t>
            </a:r>
            <a:endParaRPr lang="uk-UA" sz="24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3EFBF-9377-44A3-9F18-729E9CCD22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85" y="463386"/>
            <a:ext cx="3566469" cy="34593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140F15-0FBA-414C-8D61-0CBC89DD4C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6" y="4072092"/>
            <a:ext cx="1615249" cy="22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91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23F9C07-3738-419F-AD6D-2A5F0D21B887}"/>
              </a:ext>
            </a:extLst>
          </p:cNvPr>
          <p:cNvSpPr/>
          <p:nvPr/>
        </p:nvSpPr>
        <p:spPr>
          <a:xfrm>
            <a:off x="438912" y="393192"/>
            <a:ext cx="7251192" cy="5196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Лада символізує жіночу чистоту, вірність і відданість, материнство. 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Словом "ладо" у стародавніх джерелах східні слов’яни називали своїх дружин, подруг, наречених. 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Майже у всіх слов'янських мовах є вираз "</a:t>
            </a:r>
            <a:r>
              <a:rPr lang="en-US" sz="2800" dirty="0" err="1">
                <a:solidFill>
                  <a:srgbClr val="C00000"/>
                </a:solidFill>
                <a:latin typeface="Arial Black" panose="020B0A04020102020204" pitchFamily="34" charset="0"/>
              </a:rPr>
              <a:t>lada</a:t>
            </a:r>
            <a:r>
              <a:rPr lang="en-U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/</a:t>
            </a:r>
            <a:r>
              <a:rPr lang="en-US" sz="2800" dirty="0" err="1">
                <a:solidFill>
                  <a:srgbClr val="C00000"/>
                </a:solidFill>
                <a:latin typeface="Arial Black" panose="020B0A04020102020204" pitchFamily="34" charset="0"/>
              </a:rPr>
              <a:t>ladna</a:t>
            </a:r>
            <a:r>
              <a:rPr lang="en-U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" - </a:t>
            </a: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красуня.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A7BBD8-A311-4F11-A7C0-914508240E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835" y="393192"/>
            <a:ext cx="3638253" cy="4785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5887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391529F-431A-4EA8-80A0-782C09A16913}"/>
              </a:ext>
            </a:extLst>
          </p:cNvPr>
          <p:cNvSpPr/>
          <p:nvPr/>
        </p:nvSpPr>
        <p:spPr>
          <a:xfrm>
            <a:off x="566928" y="475489"/>
            <a:ext cx="8577072" cy="4955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Дівчата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просили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благословення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 у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богині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Лади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:</a:t>
            </a:r>
          </a:p>
          <a:p>
            <a:endParaRPr lang="ru-RU" sz="2800" dirty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Благослови,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мати</a:t>
            </a:r>
            <a:endParaRPr lang="ru-RU" sz="2800" dirty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endParaRPr lang="ru-RU" sz="2800" dirty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Ладо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мати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</a:t>
            </a:r>
          </a:p>
          <a:p>
            <a:endParaRPr lang="ru-RU" sz="2800" dirty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Весну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закликати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</a:t>
            </a:r>
          </a:p>
          <a:p>
            <a:endParaRPr lang="ru-RU" sz="2800" dirty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Зиму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проводжати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E73E28-061C-43FA-A51E-73F507E09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28" y="1325881"/>
            <a:ext cx="4059935" cy="49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242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722B66B-A3A6-4560-9522-BE0FBD329075}"/>
              </a:ext>
            </a:extLst>
          </p:cNvPr>
          <p:cNvSpPr/>
          <p:nvPr/>
        </p:nvSpPr>
        <p:spPr>
          <a:xfrm>
            <a:off x="594360" y="228600"/>
            <a:ext cx="11064240" cy="61809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uk-UA" sz="3600" dirty="0">
                <a:solidFill>
                  <a:srgbClr val="C00000"/>
                </a:solidFill>
                <a:latin typeface="Arial Black" panose="020B0A04020102020204" pitchFamily="34" charset="0"/>
              </a:rPr>
              <a:t>Після цього діти закликали весну</a:t>
            </a:r>
            <a:r>
              <a:rPr lang="uk-UA" sz="3600" dirty="0">
                <a:solidFill>
                  <a:schemeClr val="bg1"/>
                </a:solidFill>
                <a:latin typeface="Arial Black" panose="020B0A04020102020204" pitchFamily="34" charset="0"/>
              </a:rPr>
              <a:t>:</a:t>
            </a:r>
          </a:p>
          <a:p>
            <a:endParaRPr lang="uk-UA" sz="28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Прийди до нас, весно,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Із радістю,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 із великою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до нас милістю,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Із житом зернистим,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Із пшеничкою золотою,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Із вівсом кучерявим,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Із ячменем вусатим...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C4D22B-A5F7-4A08-86DE-A73D1A48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672" y="1362456"/>
            <a:ext cx="3573651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5635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54370C6D-5163-4DF9-8A91-A972200BF829}"/>
              </a:ext>
            </a:extLst>
          </p:cNvPr>
          <p:cNvSpPr/>
          <p:nvPr/>
        </p:nvSpPr>
        <p:spPr>
          <a:xfrm>
            <a:off x="539496" y="502920"/>
            <a:ext cx="7324344" cy="317009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ru-RU" sz="3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Закликаючи</a:t>
            </a: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 весну, </a:t>
            </a:r>
            <a:r>
              <a:rPr lang="ru-RU" sz="3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запитували</a:t>
            </a: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: </a:t>
            </a:r>
          </a:p>
          <a:p>
            <a:endParaRPr lang="ru-RU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“</a:t>
            </a:r>
            <a:r>
              <a:rPr lang="ru-RU" sz="32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Весно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 красна, </a:t>
            </a:r>
            <a:r>
              <a:rPr lang="ru-RU" sz="32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що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ти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 нам принесла?”</a:t>
            </a:r>
          </a:p>
          <a:p>
            <a:endParaRPr lang="ru-RU" sz="28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B8426A5-3B95-4EAF-8128-616908AF8304}"/>
              </a:ext>
            </a:extLst>
          </p:cNvPr>
          <p:cNvSpPr/>
          <p:nvPr/>
        </p:nvSpPr>
        <p:spPr>
          <a:xfrm>
            <a:off x="731520" y="4489704"/>
            <a:ext cx="958291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Серед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дівчат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вибирали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найкращу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дівчину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, </a:t>
            </a:r>
          </a:p>
          <a:p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яка </a:t>
            </a:r>
            <a:r>
              <a:rPr lang="ru-RU" sz="32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виконувала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 роль </a:t>
            </a:r>
            <a:r>
              <a:rPr lang="ru-RU" sz="32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Весни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BD2FA-BD5D-491B-A092-2EDA8DF3B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666" y="254598"/>
            <a:ext cx="2945062" cy="2551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A0F22A-880A-46E0-8472-A47BAC8463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016" y="2950458"/>
            <a:ext cx="2600896" cy="36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3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DEBF1A5-85F1-4F24-A3D0-E526A3A6B579}"/>
              </a:ext>
            </a:extLst>
          </p:cNvPr>
          <p:cNvSpPr/>
          <p:nvPr/>
        </p:nvSpPr>
        <p:spPr>
          <a:xfrm>
            <a:off x="475488" y="182880"/>
            <a:ext cx="7388352" cy="553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Вона </a:t>
            </a:r>
            <a:r>
              <a:rPr lang="ru-RU" sz="3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відповідала</a:t>
            </a: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:</a:t>
            </a:r>
          </a:p>
          <a:p>
            <a:endParaRPr lang="ru-RU" sz="28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Принесла я вам </a:t>
            </a: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літечко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Зеленеє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житечко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Та </a:t>
            </a: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хрещатий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барвіночок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Та </a:t>
            </a: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запашненький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васильочок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Васильочок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 – для </a:t>
            </a: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парубків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Барвіночок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 – для </a:t>
            </a: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дівчаток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Любисточок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 – для </a:t>
            </a:r>
            <a:r>
              <a:rPr lang="ru-RU" sz="28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любості</a:t>
            </a:r>
            <a:r>
              <a:rPr lang="ru-RU" sz="2800" dirty="0">
                <a:solidFill>
                  <a:srgbClr val="00660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1A528A-F77E-4752-8E8C-3865933A3A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208" y="466344"/>
            <a:ext cx="3502151" cy="58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5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E1BCC7F-5993-4DC1-882B-30FD6F6FA298}"/>
              </a:ext>
            </a:extLst>
          </p:cNvPr>
          <p:cNvSpPr/>
          <p:nvPr/>
        </p:nvSpPr>
        <p:spPr>
          <a:xfrm>
            <a:off x="213360" y="1460046"/>
            <a:ext cx="9040368" cy="53245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Веснянки </a:t>
            </a:r>
            <a:r>
              <a:rPr lang="uk-UA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–  календарно-обрядові пісні, які мають закличний характер і сприймаються як звертання до весни, до істот та речей, що асоціюються з нею. </a:t>
            </a:r>
          </a:p>
          <a:p>
            <a:r>
              <a:rPr lang="uk-UA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Це -  пісні на честь приходу весни, здавна відомі українському народу. </a:t>
            </a:r>
          </a:p>
          <a:p>
            <a:r>
              <a:rPr lang="uk-UA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Веснянки  - найцікавіші за змістом, </a:t>
            </a:r>
            <a:r>
              <a:rPr lang="uk-UA" sz="28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емоційно</a:t>
            </a:r>
            <a:r>
              <a:rPr lang="uk-UA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забарвлені багаті фольклорно-пісенні твори,</a:t>
            </a:r>
          </a:p>
          <a:p>
            <a:r>
              <a:rPr lang="uk-UA" sz="2800" i="1" dirty="0">
                <a:solidFill>
                  <a:srgbClr val="006600"/>
                </a:solidFill>
                <a:latin typeface="Arial Black" panose="020B0A04020102020204" pitchFamily="34" charset="0"/>
              </a:rPr>
              <a:t> тісно пов’язані з календарем сільськогосподарських робіт і родинним побутом трудівників.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CB5A8C-C830-47DC-892B-4DA6B1751A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873"/>
            <a:ext cx="10406774" cy="12741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371B16-4FD3-435E-AA43-26253F202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1010" y="1316737"/>
            <a:ext cx="2199165" cy="1714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CD9C22-9A66-475A-85CC-235302EBD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774" y="3683454"/>
            <a:ext cx="3178162" cy="28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68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4760487-42B2-49B6-9B5E-FCF3AAF67F57}"/>
              </a:ext>
            </a:extLst>
          </p:cNvPr>
          <p:cNvSpPr/>
          <p:nvPr/>
        </p:nvSpPr>
        <p:spPr>
          <a:xfrm>
            <a:off x="396240" y="1235781"/>
            <a:ext cx="6739196" cy="50190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i="1" dirty="0">
                <a:solidFill>
                  <a:srgbClr val="006600"/>
                </a:solidFill>
                <a:latin typeface="Arial Black" panose="020B0A04020102020204" pitchFamily="34" charset="0"/>
              </a:rPr>
              <a:t>Український народ з давніх давен очікував прихід весни</a:t>
            </a:r>
            <a:r>
              <a:rPr lang="uk-UA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i="1" dirty="0">
                <a:solidFill>
                  <a:srgbClr val="006600"/>
                </a:solidFill>
                <a:latin typeface="Arial Black" panose="020B0A04020102020204" pitchFamily="34" charset="0"/>
              </a:rPr>
              <a:t>з особливим настроєм, адже його хліборобська душа була надзвичайно чутливою до всього живого, що пробуджувалося з весною до нового життя та сподіваннями на гарний майбутній врожай, на добробут, розквіт і благополуччя</a:t>
            </a:r>
            <a:endParaRPr lang="uk-UA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730473B-60B1-4FD0-A107-DC3F9C00BFA9}"/>
              </a:ext>
            </a:extLst>
          </p:cNvPr>
          <p:cNvSpPr/>
          <p:nvPr/>
        </p:nvSpPr>
        <p:spPr>
          <a:xfrm>
            <a:off x="174551" y="319689"/>
            <a:ext cx="1115241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Народний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образ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весни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—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це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образ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краси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сили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і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надії</a:t>
            </a:r>
            <a:endParaRPr lang="uk-U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2A123D-15FB-43BD-8176-06DB201B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149" y="2993744"/>
            <a:ext cx="4096444" cy="3544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9059D1-C9CD-45C8-ACAB-501CB33F91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2080" y="961780"/>
            <a:ext cx="2487992" cy="3043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149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8228834-7BA5-46EC-B7C3-21E6C105CEFD}"/>
              </a:ext>
            </a:extLst>
          </p:cNvPr>
          <p:cNvSpPr/>
          <p:nvPr/>
        </p:nvSpPr>
        <p:spPr>
          <a:xfrm>
            <a:off x="185928" y="221456"/>
            <a:ext cx="6507480" cy="59347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Гаївки</a:t>
            </a: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 – різновид веснянок, якими супроводжувались обрядові дійства, весняні ігрища та святкування, що відбувались у гаях, лісах чи поблизу водоймищ. 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Гаївка </a:t>
            </a: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походить від слова </a:t>
            </a: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«гай» </a:t>
            </a: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– місця проведення язичницьких розваг та забав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67DF5D-5737-4031-9EFD-057888E49D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862" y="963592"/>
            <a:ext cx="3763573" cy="28244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351CCE-FCFA-4A97-BEE0-20D48E542B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670" y="296408"/>
            <a:ext cx="1956986" cy="22557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566AB5-7C44-4EDF-82B1-F7E080F09F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536" y="2720780"/>
            <a:ext cx="1844241" cy="12585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8AB22F-7051-4268-8C61-DEE8E0E393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30" y="3300985"/>
            <a:ext cx="3986550" cy="3260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695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5BCC6F6F-787D-44EC-82BA-1558FDD1BB90}"/>
              </a:ext>
            </a:extLst>
          </p:cNvPr>
          <p:cNvSpPr/>
          <p:nvPr/>
        </p:nvSpPr>
        <p:spPr>
          <a:xfrm>
            <a:off x="195072" y="405676"/>
            <a:ext cx="6096000" cy="47343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Відмінність гаївок від веснянок полягає в тому, що </a:t>
            </a:r>
            <a:r>
              <a:rPr lang="uk-UA" sz="3600" dirty="0">
                <a:solidFill>
                  <a:srgbClr val="C00000"/>
                </a:solidFill>
                <a:latin typeface="Arial Black" panose="020B0A04020102020204" pitchFamily="34" charset="0"/>
              </a:rPr>
              <a:t>гаївки</a:t>
            </a: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 виконувались тільки під час великодніх свят,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 а веснянки співали, починаючи від Благовіщення цілу весну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5292A5-E40E-4CBE-AA92-C8750203F1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038" y="4432978"/>
            <a:ext cx="2365328" cy="2481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5F9F5-40A8-4D53-8F25-C37AE5F36F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530" y="4305895"/>
            <a:ext cx="2957914" cy="2735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136" y="278969"/>
            <a:ext cx="5793050" cy="432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590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B76E412-1E3C-4CB3-A22F-EBDF64EFDE4D}"/>
              </a:ext>
            </a:extLst>
          </p:cNvPr>
          <p:cNvSpPr/>
          <p:nvPr/>
        </p:nvSpPr>
        <p:spPr>
          <a:xfrm>
            <a:off x="368808" y="205615"/>
            <a:ext cx="639698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0000CC"/>
                </a:solidFill>
                <a:latin typeface="Arial Black" panose="020B0A04020102020204" pitchFamily="34" charset="0"/>
              </a:rPr>
              <a:t>Збірку веснянок разом з мелодіями опублікував Микола Лисенко. </a:t>
            </a:r>
          </a:p>
          <a:p>
            <a:r>
              <a:rPr lang="uk-UA" sz="2400" dirty="0">
                <a:solidFill>
                  <a:srgbClr val="0000CC"/>
                </a:solidFill>
                <a:latin typeface="Arial Black" panose="020B0A04020102020204" pitchFamily="34" charset="0"/>
              </a:rPr>
              <a:t>Чимало веснянок записано з голосу Лесі Українки: «Зовсім малою, либонь п’ятилітньою дитиною, запам’яталися Лесі весняні танкові пісні» - згадував Климент Квітка.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679D27-1AE0-4D3E-9B71-086936A4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609" y="516512"/>
            <a:ext cx="3320028" cy="2638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F2940B-751D-4E21-A14F-1B535A9DB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31" y="3813048"/>
            <a:ext cx="3469769" cy="2523744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E405EFD5-993C-4408-93E3-4F2FC563228D}"/>
              </a:ext>
            </a:extLst>
          </p:cNvPr>
          <p:cNvSpPr/>
          <p:nvPr/>
        </p:nvSpPr>
        <p:spPr>
          <a:xfrm>
            <a:off x="4575046" y="3293517"/>
            <a:ext cx="7142605" cy="33588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>
                <a:solidFill>
                  <a:srgbClr val="006600"/>
                </a:solidFill>
                <a:latin typeface="Arial Black" panose="020B0A04020102020204" pitchFamily="34" charset="0"/>
              </a:rPr>
              <a:t>У весняних обрядових піснях, як у календарно-обрядовій творчості в цілому, архаїчні елементи, прадавні погляди та вірування поєднувалися з новими, і до наших часів збереглися на рівні символів та образів.</a:t>
            </a:r>
            <a:endParaRPr lang="uk-UA" sz="24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50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F6B46E9-5B45-4D8D-8FBD-FD845F461BF4}"/>
              </a:ext>
            </a:extLst>
          </p:cNvPr>
          <p:cNvSpPr/>
          <p:nvPr/>
        </p:nvSpPr>
        <p:spPr>
          <a:xfrm>
            <a:off x="268224" y="67348"/>
            <a:ext cx="7623048" cy="39033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00CC"/>
                </a:solidFill>
                <a:latin typeface="Arial Black" panose="020B0A04020102020204" pitchFamily="34" charset="0"/>
              </a:rPr>
              <a:t>У весняній обрядовості можна виділити такі різновиди: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- пантомімічні сценки та ігри;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- весняні пісні закличного змісту;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7030A0"/>
                </a:solidFill>
                <a:latin typeface="Arial Black" panose="020B0A04020102020204" pitchFamily="34" charset="0"/>
              </a:rPr>
              <a:t>-водіння танків та ігор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uk-UA" sz="2000" b="1" i="1" dirty="0">
                <a:solidFill>
                  <a:srgbClr val="7030A0"/>
                </a:solidFill>
                <a:latin typeface="Arial Black" panose="020B0A04020102020204" pitchFamily="34" charset="0"/>
              </a:rPr>
              <a:t>(з співаками)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3A1EFF2E-E4AD-422D-89F8-5222930894B7}"/>
              </a:ext>
            </a:extLst>
          </p:cNvPr>
          <p:cNvSpPr/>
          <p:nvPr/>
        </p:nvSpPr>
        <p:spPr>
          <a:xfrm>
            <a:off x="517208" y="4143788"/>
            <a:ext cx="7860792" cy="2250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Пантомімічні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сценки-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ігри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-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збереглися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найменше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і зараз практично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вийшли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з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ужитку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.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Деякі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з них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вказують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на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глибоку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давнину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традицій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зустрічі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весни</a:t>
            </a:r>
            <a:r>
              <a:rPr lang="ru-RU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. </a:t>
            </a:r>
            <a:endParaRPr lang="uk-UA" sz="2400" i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6647FD-54A4-4C59-81D2-77003F1AE5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752" y="4946904"/>
            <a:ext cx="3372040" cy="16706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8451D7-A9FB-4448-AB7D-D3018B707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784" y="463339"/>
            <a:ext cx="4608576" cy="3680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4619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69B9A7C-A300-46FD-8CD5-2C85370C4B1A}"/>
              </a:ext>
            </a:extLst>
          </p:cNvPr>
          <p:cNvSpPr/>
          <p:nvPr/>
        </p:nvSpPr>
        <p:spPr>
          <a:xfrm>
            <a:off x="377952" y="686461"/>
            <a:ext cx="8235696" cy="58423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За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уявленням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наших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предків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весну, приносили на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крилах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птахи, тому в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березні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першому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весняному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місяці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випікалося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обрядове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печиво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у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формі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пташок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; 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діти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співаючи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 носили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їх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по селу,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провіщаючи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і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закликаючи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весну: «Весна, весна, красна,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прийди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весно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з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радістю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, з великою </a:t>
            </a:r>
            <a:r>
              <a:rPr lang="ru-RU" sz="28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милістю</a:t>
            </a:r>
            <a:r>
              <a:rPr lang="ru-RU" sz="2800" dirty="0">
                <a:solidFill>
                  <a:srgbClr val="0000CC"/>
                </a:solidFill>
                <a:latin typeface="Arial Black" panose="020B0A04020102020204" pitchFamily="34" charset="0"/>
              </a:rPr>
              <a:t>!» </a:t>
            </a:r>
            <a:endParaRPr lang="uk-UA" sz="28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7FA4AA-D6B0-415E-880E-D7C15C08D2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822" y="3429000"/>
            <a:ext cx="3051226" cy="3096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73BA1F-C491-45D3-AA74-FACC041648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658" y="188847"/>
            <a:ext cx="1920307" cy="32401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D16163-8737-4399-AAED-52AC9486BE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312" y="2286001"/>
            <a:ext cx="2075688" cy="2039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FAE06C-195E-45DB-A00B-A8F2BA0027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036" y="329170"/>
            <a:ext cx="2075688" cy="1810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6945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4FAEC23-20EF-4DDA-A10B-4FCA1EE6E54A}"/>
              </a:ext>
            </a:extLst>
          </p:cNvPr>
          <p:cNvSpPr/>
          <p:nvPr/>
        </p:nvSpPr>
        <p:spPr>
          <a:xfrm>
            <a:off x="101089" y="171950"/>
            <a:ext cx="461216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Пісні-</a:t>
            </a:r>
            <a:r>
              <a:rPr lang="uk-UA" sz="4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заклички</a:t>
            </a:r>
            <a:endParaRPr lang="uk-UA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AA48D73-5447-4117-ADC1-200C9AC67D12}"/>
              </a:ext>
            </a:extLst>
          </p:cNvPr>
          <p:cNvSpPr/>
          <p:nvPr/>
        </p:nvSpPr>
        <p:spPr>
          <a:xfrm>
            <a:off x="192529" y="2299156"/>
            <a:ext cx="8686800" cy="3358868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Після холодних коротких днів і довгих зимових вечорів, що минали в тісних хатах за роботою, при скупому освітленні, молодь діставала, нарешті, можливість вийти на залиті сонячним світлом левади, вкриті першою прозеленню пагорби і співати на повен голос пісні-</a:t>
            </a:r>
            <a:r>
              <a:rPr lang="uk-UA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заклички</a:t>
            </a:r>
            <a:r>
              <a:rPr lang="uk-UA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: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64CE863-602B-4B87-9010-20B3BBA32BE5}"/>
              </a:ext>
            </a:extLst>
          </p:cNvPr>
          <p:cNvSpPr/>
          <p:nvPr/>
        </p:nvSpPr>
        <p:spPr>
          <a:xfrm>
            <a:off x="1627632" y="1050887"/>
            <a:ext cx="10375928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«Благослови, </a:t>
            </a:r>
            <a:r>
              <a:rPr lang="ru-RU" sz="32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мати</a:t>
            </a:r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, весну </a:t>
            </a:r>
            <a:r>
              <a:rPr lang="ru-RU" sz="32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закликати</a:t>
            </a:r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...», «</a:t>
            </a:r>
            <a:r>
              <a:rPr lang="ru-RU" sz="32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Вийди</a:t>
            </a:r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sz="32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вийди</a:t>
            </a:r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сонечко</a:t>
            </a:r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...»</a:t>
            </a:r>
            <a:endParaRPr lang="uk-UA" sz="32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1AE75A9-D46B-4928-8758-6D1A36626DE3}"/>
              </a:ext>
            </a:extLst>
          </p:cNvPr>
          <p:cNvSpPr/>
          <p:nvPr/>
        </p:nvSpPr>
        <p:spPr>
          <a:xfrm>
            <a:off x="3383548" y="5873469"/>
            <a:ext cx="8620012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Їхня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роль – </a:t>
            </a:r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прискорити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прихід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весни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попросити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у </a:t>
            </a:r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природи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щедрого </a:t>
            </a:r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літа</a:t>
            </a:r>
            <a:endParaRPr lang="uk-U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291410-2027-493A-92CD-226B50C53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4504" y="2406879"/>
            <a:ext cx="3477263" cy="335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331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1A88FDB-DD3E-41A4-8C83-D92B228767BA}"/>
              </a:ext>
            </a:extLst>
          </p:cNvPr>
          <p:cNvSpPr/>
          <p:nvPr/>
        </p:nvSpPr>
        <p:spPr>
          <a:xfrm>
            <a:off x="972302" y="211415"/>
            <a:ext cx="657423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Весняні танки та ігри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3D47BD1-F0E9-4D4A-9EAF-7F4B7B94738B}"/>
              </a:ext>
            </a:extLst>
          </p:cNvPr>
          <p:cNvSpPr/>
          <p:nvPr/>
        </p:nvSpPr>
        <p:spPr>
          <a:xfrm>
            <a:off x="5422392" y="5076925"/>
            <a:ext cx="6769608" cy="1569660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Їхня типова ознака – нерозривна єдність наспіву, тексту з рухом </a:t>
            </a:r>
            <a:r>
              <a:rPr lang="uk-UA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(танець, крок, біг) </a:t>
            </a:r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у процесі виконання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BE9E38D-012F-400E-ACFF-1167AC7FA8FE}"/>
              </a:ext>
            </a:extLst>
          </p:cNvPr>
          <p:cNvSpPr/>
          <p:nvPr/>
        </p:nvSpPr>
        <p:spPr>
          <a:xfrm>
            <a:off x="338328" y="1218822"/>
            <a:ext cx="1154887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00CC"/>
                </a:solidFill>
                <a:latin typeface="Arial Black" panose="020B0A04020102020204" pitchFamily="34" charset="0"/>
              </a:rPr>
              <a:t>найбільша група творів, яка об’єднує східноукраїнські веснянки і західноукраїнські гаївки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9311645-CCDE-4866-A48C-988E6F2C1C14}"/>
              </a:ext>
            </a:extLst>
          </p:cNvPr>
          <p:cNvSpPr/>
          <p:nvPr/>
        </p:nvSpPr>
        <p:spPr>
          <a:xfrm>
            <a:off x="118872" y="2179721"/>
            <a:ext cx="5230368" cy="4466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Наспів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виконується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сильним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закличним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звуком.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Такий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поглиблений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синкретизм,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що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був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властивий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ще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первісному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мистецтву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, у веснянках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зберігся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найкраще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через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їхні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ігрові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форми</a:t>
            </a:r>
            <a:endParaRPr lang="uk-UA" sz="24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A1AC8B-602D-4D97-BCB4-DD5CE50B1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52" y="1883664"/>
            <a:ext cx="4517136" cy="319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25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7B03A63-4B86-4942-8123-139979E16F6F}"/>
              </a:ext>
            </a:extLst>
          </p:cNvPr>
          <p:cNvSpPr/>
          <p:nvPr/>
        </p:nvSpPr>
        <p:spPr>
          <a:xfrm>
            <a:off x="4447032" y="498455"/>
            <a:ext cx="7303008" cy="32570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Більшість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ігрових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веснянок </a:t>
            </a: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виконується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як </a:t>
            </a: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кругові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(</a:t>
            </a: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дівчата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утворюють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коло </a:t>
            </a: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або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еліпс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та </a:t>
            </a: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ключові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(ставши шнурком </a:t>
            </a: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виконавиці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йдуть</a:t>
            </a: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одна за одною)</a:t>
            </a:r>
            <a:endParaRPr lang="uk-UA" sz="28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C4EB12-F04B-4643-B08D-E66BB5D91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" y="418499"/>
            <a:ext cx="3496404" cy="5232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E7E672-4F00-44CC-A169-CAEB67E84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936" y="3755500"/>
            <a:ext cx="4965192" cy="2999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6834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0D15B07-B295-40B1-9C0F-9331E5327174}"/>
              </a:ext>
            </a:extLst>
          </p:cNvPr>
          <p:cNvSpPr/>
          <p:nvPr/>
        </p:nvSpPr>
        <p:spPr>
          <a:xfrm>
            <a:off x="323088" y="362722"/>
            <a:ext cx="6096000" cy="40975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Найбільш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відомий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весняний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хоровод </a:t>
            </a:r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“</a:t>
            </a:r>
            <a:r>
              <a:rPr lang="ru-RU" sz="3200" dirty="0" err="1">
                <a:solidFill>
                  <a:srgbClr val="FF0000"/>
                </a:solidFill>
                <a:latin typeface="Arial Black" pitchFamily="34" charset="0"/>
              </a:rPr>
              <a:t>Кривий</a:t>
            </a:r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Arial Black" pitchFamily="34" charset="0"/>
              </a:rPr>
              <a:t>танець</a:t>
            </a:r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”,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який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водили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біля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церкви, на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луці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або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вели через усе село, як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це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було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на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Вінничині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приєднуючи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по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дорозі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до себе все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нових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дівчат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. При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цьому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співали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:</a:t>
            </a:r>
            <a:endParaRPr lang="uk-UA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77EAD65-1C61-4B15-A1C6-CE1A8FA50189}"/>
              </a:ext>
            </a:extLst>
          </p:cNvPr>
          <p:cNvSpPr/>
          <p:nvPr/>
        </p:nvSpPr>
        <p:spPr>
          <a:xfrm>
            <a:off x="7346197" y="3660035"/>
            <a:ext cx="4845803" cy="18466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Ми кривого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танцю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йдемо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,</a:t>
            </a:r>
          </a:p>
          <a:p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Кінця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йому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не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знайдемо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,</a:t>
            </a:r>
          </a:p>
          <a:p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Треба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його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вести,</a:t>
            </a:r>
          </a:p>
          <a:p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Як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віночок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плести...</a:t>
            </a:r>
          </a:p>
          <a:p>
            <a:endParaRPr lang="ru-RU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6E0EAD4-56AA-418E-A1F6-92CC83F5C05F}"/>
              </a:ext>
            </a:extLst>
          </p:cNvPr>
          <p:cNvSpPr/>
          <p:nvPr/>
        </p:nvSpPr>
        <p:spPr>
          <a:xfrm>
            <a:off x="369375" y="5464229"/>
            <a:ext cx="11659893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“</a:t>
            </a:r>
            <a:r>
              <a:rPr lang="ru-RU" sz="2800" dirty="0" err="1">
                <a:solidFill>
                  <a:srgbClr val="FF0000"/>
                </a:solidFill>
                <a:latin typeface="Arial Black" pitchFamily="34" charset="0"/>
              </a:rPr>
              <a:t>Кривий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itchFamily="34" charset="0"/>
              </a:rPr>
              <a:t>танець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” 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-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це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символ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пробудження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життєвої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енергії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,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цим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танком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дівчата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вітали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Весну і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запрошували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її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швидше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вступати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в </a:t>
            </a:r>
            <a:r>
              <a:rPr lang="ru-RU" sz="2400" dirty="0" err="1">
                <a:solidFill>
                  <a:srgbClr val="006600"/>
                </a:solidFill>
                <a:latin typeface="Arial Black" pitchFamily="34" charset="0"/>
              </a:rPr>
              <a:t>свої</a:t>
            </a:r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 права.</a:t>
            </a:r>
            <a:endParaRPr lang="uk-UA" sz="2400" dirty="0">
              <a:solidFill>
                <a:srgbClr val="00660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322" y="0"/>
            <a:ext cx="4866468" cy="380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360" y="3220694"/>
            <a:ext cx="2332837" cy="228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483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BE6186F-8A21-45D7-80F9-37724E3C4C42}"/>
              </a:ext>
            </a:extLst>
          </p:cNvPr>
          <p:cNvSpPr/>
          <p:nvPr/>
        </p:nvSpPr>
        <p:spPr>
          <a:xfrm>
            <a:off x="387458" y="433953"/>
            <a:ext cx="6635134" cy="58547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Хороводи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належали колись до комплексу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магічних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дій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,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які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ставили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собі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за мету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розбудити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і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спрямувати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сили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природи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на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збільшення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врожаю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Та з часом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елементи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магічних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дій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втратили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своє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значення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і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їх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замінили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елементи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гри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Зараз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ці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веснянки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сприймаються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як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дитячі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660066"/>
                </a:solidFill>
                <a:latin typeface="Arial Black" pitchFamily="34" charset="0"/>
              </a:rPr>
              <a:t>ігри</a:t>
            </a:r>
            <a:r>
              <a:rPr lang="ru-RU" sz="2400" dirty="0">
                <a:solidFill>
                  <a:srgbClr val="660066"/>
                </a:solidFill>
                <a:latin typeface="Arial Black" pitchFamily="34" charset="0"/>
              </a:rPr>
              <a:t>.</a:t>
            </a:r>
            <a:endParaRPr lang="uk-UA" sz="2400" dirty="0">
              <a:solidFill>
                <a:srgbClr val="660066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2592" y="1255363"/>
            <a:ext cx="4779775" cy="47734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1054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B316EA3-15A8-4D20-A4C4-8C79810D5D00}"/>
              </a:ext>
            </a:extLst>
          </p:cNvPr>
          <p:cNvSpPr/>
          <p:nvPr/>
        </p:nvSpPr>
        <p:spPr>
          <a:xfrm>
            <a:off x="515112" y="214101"/>
            <a:ext cx="9278112" cy="2494273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600" b="1" i="1" dirty="0">
                <a:solidFill>
                  <a:srgbClr val="006600"/>
                </a:solidFill>
                <a:latin typeface="Consolas" panose="020B0609020204030204" pitchFamily="49" charset="0"/>
              </a:rPr>
              <a:t>Весняний цикл свят наші предки відзначали з відлунням язичницьких ритуалів</a:t>
            </a:r>
            <a:r>
              <a:rPr lang="uk-UA" sz="36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 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0C8AC35-B8FA-4AD5-B2AF-416068C489D2}"/>
              </a:ext>
            </a:extLst>
          </p:cNvPr>
          <p:cNvSpPr/>
          <p:nvPr/>
        </p:nvSpPr>
        <p:spPr>
          <a:xfrm>
            <a:off x="2574652" y="2752000"/>
            <a:ext cx="7541341" cy="3891899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З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покоління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у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покоління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 передавались 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традиції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та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вірування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,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що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сили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природи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здатні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подолати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всі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негаразди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та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подарувати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нашому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народу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щасливе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та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комфортне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Georgia" panose="02040502050405020303" pitchFamily="18" charset="0"/>
              </a:rPr>
              <a:t>життя</a:t>
            </a:r>
            <a:r>
              <a:rPr lang="ru-RU" sz="2800" b="1" i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endParaRPr lang="uk-UA" sz="2800" b="1" i="1" dirty="0">
              <a:solidFill>
                <a:srgbClr val="0066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AE2838-AFD9-465A-9066-BD4AF982BA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140" y="1678512"/>
            <a:ext cx="3038167" cy="2606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709C0B-43AD-4CC3-9244-8398468D9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74" y="3255264"/>
            <a:ext cx="2146914" cy="223664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010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10BCFD6-3087-4BE5-90B2-D65D78118CC7}"/>
              </a:ext>
            </a:extLst>
          </p:cNvPr>
          <p:cNvSpPr/>
          <p:nvPr/>
        </p:nvSpPr>
        <p:spPr>
          <a:xfrm>
            <a:off x="154983" y="185980"/>
            <a:ext cx="6865749" cy="63709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i="1" dirty="0">
                <a:solidFill>
                  <a:srgbClr val="006600"/>
                </a:solidFill>
                <a:latin typeface="Arial Black" pitchFamily="34" charset="0"/>
              </a:rPr>
              <a:t>Магічним заклинанням шуму зеленої весни, який розвиває листя на деревах, трави на луках, зелені вруна на полях, була й веснянка </a:t>
            </a:r>
            <a:r>
              <a:rPr lang="uk-UA" sz="3200" i="1" dirty="0">
                <a:solidFill>
                  <a:srgbClr val="006600"/>
                </a:solidFill>
                <a:latin typeface="Arial Black" pitchFamily="34" charset="0"/>
              </a:rPr>
              <a:t>“Зелений шум”. </a:t>
            </a:r>
            <a:r>
              <a:rPr lang="uk-UA" sz="2400" i="1" dirty="0">
                <a:solidFill>
                  <a:srgbClr val="006600"/>
                </a:solidFill>
                <a:latin typeface="Arial Black" pitchFamily="34" charset="0"/>
              </a:rPr>
              <a:t>Вона </a:t>
            </a:r>
            <a:r>
              <a:rPr lang="uk-UA" sz="2400" i="1" dirty="0" err="1">
                <a:solidFill>
                  <a:srgbClr val="006600"/>
                </a:solidFill>
                <a:latin typeface="Arial Black" pitchFamily="34" charset="0"/>
              </a:rPr>
              <a:t>збереглася</a:t>
            </a:r>
            <a:r>
              <a:rPr lang="uk-UA" sz="2400" i="1" dirty="0">
                <a:solidFill>
                  <a:srgbClr val="006600"/>
                </a:solidFill>
                <a:latin typeface="Arial Black" pitchFamily="34" charset="0"/>
              </a:rPr>
              <a:t> в незначних залишках, і, як писав М. Грушевський, “ми можемо тільки інтуїтивно в самих сих виразах відчувати багатство сього мотиву, розбудженого космічного руху, шуму зеленої весни”: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7A002FB-1FDE-43C8-9286-8CB6C4FC2023}"/>
              </a:ext>
            </a:extLst>
          </p:cNvPr>
          <p:cNvSpPr/>
          <p:nvPr/>
        </p:nvSpPr>
        <p:spPr>
          <a:xfrm>
            <a:off x="7020732" y="3371467"/>
            <a:ext cx="5171268" cy="31393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Ой, 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нумо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, 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нумо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,</a:t>
            </a:r>
          </a:p>
          <a:p>
            <a:endParaRPr lang="ru-RU" sz="2000" dirty="0">
              <a:solidFill>
                <a:srgbClr val="006600"/>
              </a:solidFill>
              <a:latin typeface="Arial Black" pitchFamily="34" charset="0"/>
            </a:endParaRPr>
          </a:p>
          <a:p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В зеленого Шума - </a:t>
            </a:r>
          </a:p>
          <a:p>
            <a:endParaRPr lang="ru-RU" sz="2000" dirty="0">
              <a:solidFill>
                <a:srgbClr val="006600"/>
              </a:solidFill>
              <a:latin typeface="Arial Black" pitchFamily="34" charset="0"/>
            </a:endParaRPr>
          </a:p>
          <a:p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А в 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нашого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 Шума</a:t>
            </a:r>
          </a:p>
          <a:p>
            <a:endParaRPr lang="ru-RU" sz="2000" dirty="0">
              <a:solidFill>
                <a:srgbClr val="006600"/>
              </a:solidFill>
              <a:latin typeface="Arial Black" pitchFamily="34" charset="0"/>
            </a:endParaRPr>
          </a:p>
          <a:p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Зеленая шуба.</a:t>
            </a:r>
          </a:p>
          <a:p>
            <a:endParaRPr lang="ru-RU" sz="2000" dirty="0">
              <a:solidFill>
                <a:srgbClr val="006600"/>
              </a:solidFill>
              <a:latin typeface="Arial Black" pitchFamily="34" charset="0"/>
            </a:endParaRPr>
          </a:p>
          <a:p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А Шум ходить по 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дуброві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...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F56058-058E-498B-A775-AA403B84FE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139" y="0"/>
            <a:ext cx="4918301" cy="3502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0127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DE3848F-A7E3-434F-B281-6CFBBD97CBAC}"/>
              </a:ext>
            </a:extLst>
          </p:cNvPr>
          <p:cNvSpPr/>
          <p:nvPr/>
        </p:nvSpPr>
        <p:spPr>
          <a:xfrm>
            <a:off x="228600" y="236642"/>
            <a:ext cx="11667743" cy="20470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Цей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весняний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хоровод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був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дуже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популярним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у післявоєнні роки, таким і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донині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залишився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на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Поділлі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зокрема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на </a:t>
            </a:r>
            <a:r>
              <a:rPr lang="ru-RU" sz="3200" dirty="0" err="1">
                <a:solidFill>
                  <a:srgbClr val="FF0000"/>
                </a:solidFill>
                <a:latin typeface="Arial Black" pitchFamily="34" charset="0"/>
              </a:rPr>
              <a:t>Вінничині</a:t>
            </a:r>
            <a:endParaRPr lang="uk-UA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04488" y="2179384"/>
            <a:ext cx="8580120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Рухаючись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зі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співами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, ключ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дівчат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сплітав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пліт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із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рук, по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якому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вели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мале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дитя – </a:t>
            </a:r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Шума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</a:p>
          <a:p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28507"/>
            <a:ext cx="4334256" cy="37481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CFA942C-B7DD-4D48-A9F1-6B29B1BCA195}"/>
              </a:ext>
            </a:extLst>
          </p:cNvPr>
          <p:cNvSpPr/>
          <p:nvPr/>
        </p:nvSpPr>
        <p:spPr>
          <a:xfrm>
            <a:off x="129540" y="5071662"/>
            <a:ext cx="11932920" cy="16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bliqueTop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Духовні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і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матеріальні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цінності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створені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українським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народом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живуть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в 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пам'яті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нашого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покоління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які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 ми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вшановуємо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і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передаємо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своїм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anose="020B0A04020102020204" pitchFamily="34" charset="0"/>
              </a:rPr>
              <a:t>нащадкам</a:t>
            </a:r>
            <a:endParaRPr lang="uk-UA" sz="24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60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9966" y="402955"/>
            <a:ext cx="7299702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У веснянках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завжди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спів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супроводжується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танком та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ігровими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рухами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Цим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обумовлюється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ряд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особливостей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форми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і ритмомелодики. До них належать: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1729" y="278969"/>
            <a:ext cx="4788976" cy="37344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5912" y="4372590"/>
            <a:ext cx="10197884" cy="2246769"/>
          </a:xfrm>
          <a:prstGeom prst="rect">
            <a:avLst/>
          </a:prstGeom>
          <a:solidFill>
            <a:srgbClr val="CCFF33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1.	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поширення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форм типу «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заспів-приспів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» (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наприклад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«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Женчик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» в обр.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М.Леонтовича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);</a:t>
            </a:r>
          </a:p>
          <a:p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2.	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приспіви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нерідко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бувають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розгорнені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,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можуть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перевищувати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обсяг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основної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строфи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. У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пісні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«Зайчику, зайчику та головка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болить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»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заспів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- один рядок, все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інше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–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приспів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;</a:t>
            </a:r>
          </a:p>
          <a:p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3.	на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відміну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від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танків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, веснянки-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заклички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приспіву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не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мають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, вони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переважно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одно - 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або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Arial Black" pitchFamily="34" charset="0"/>
              </a:rPr>
              <a:t>дворядкові</a:t>
            </a:r>
            <a:r>
              <a:rPr lang="ru-RU" sz="2000" dirty="0">
                <a:solidFill>
                  <a:srgbClr val="0000CC"/>
                </a:solidFill>
                <a:latin typeface="Arial Black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46823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959" y="433953"/>
            <a:ext cx="8539565" cy="6124754"/>
          </a:xfrm>
          <a:prstGeom prst="rect">
            <a:avLst/>
          </a:prstGeom>
          <a:solidFill>
            <a:srgbClr val="CCFF33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Часто рядок веснянки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складається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з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двох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двоскладових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слів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і одного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або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трьох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трискладових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.</a:t>
            </a:r>
          </a:p>
          <a:p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Два рядки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об’єднуються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в строфу:</a:t>
            </a:r>
          </a:p>
          <a:p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              (4+3) 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Вийди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вийди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/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сонечко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,   </a:t>
            </a:r>
          </a:p>
          <a:p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                         На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дідове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/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полечко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.</a:t>
            </a:r>
          </a:p>
          <a:p>
            <a:endParaRPr lang="ru-RU" sz="2800" dirty="0">
              <a:solidFill>
                <a:srgbClr val="0000CC"/>
              </a:solidFill>
              <a:latin typeface="Arial Black" pitchFamily="34" charset="0"/>
            </a:endParaRPr>
          </a:p>
          <a:p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                   (6)  Благослови,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мати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,</a:t>
            </a:r>
          </a:p>
          <a:p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      Весну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закликати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.</a:t>
            </a:r>
          </a:p>
          <a:p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        (4+3+3+3) </a:t>
            </a:r>
          </a:p>
          <a:p>
            <a:endParaRPr lang="ru-RU" sz="2800" dirty="0">
              <a:solidFill>
                <a:srgbClr val="0000CC"/>
              </a:solidFill>
              <a:latin typeface="Arial Black" pitchFamily="34" charset="0"/>
            </a:endParaRPr>
          </a:p>
          <a:p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А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вже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красне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/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сонечко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/ припекло, / припекло,</a:t>
            </a:r>
          </a:p>
          <a:p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 Ясно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щиро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/ золото /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розлило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,/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розлило</a:t>
            </a:r>
            <a:endParaRPr lang="ru-RU" sz="2800" dirty="0">
              <a:solidFill>
                <a:srgbClr val="0000CC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0598" y="1999281"/>
            <a:ext cx="3657598" cy="325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763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447" y="526943"/>
            <a:ext cx="8663553" cy="5078313"/>
          </a:xfrm>
          <a:prstGeom prst="rect">
            <a:avLst/>
          </a:prstGeom>
          <a:solidFill>
            <a:srgbClr val="CCFF33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Постійна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звертально-заклична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форма веснянок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робить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їх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дуже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схожими з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народними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замовляннями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Мелодії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веснянок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різноманітні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щодо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характеру і колориту.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Характер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мелодії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весняних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обрядових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пісень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м’який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,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ліричний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,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радісний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(«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Подоляночка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», «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Вийди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,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вийди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,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Іванку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», «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Летіли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гуси».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7520" y="3704095"/>
            <a:ext cx="4404480" cy="29601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054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454" y="619932"/>
            <a:ext cx="7826644" cy="46166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У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деяких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з них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переважає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танцювальна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ритмічна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основа («Просо», «Шум»). </a:t>
            </a:r>
          </a:p>
          <a:p>
            <a:pPr>
              <a:lnSpc>
                <a:spcPct val="150000"/>
              </a:lnSpc>
            </a:pPr>
            <a:endParaRPr lang="ru-RU" sz="2800" dirty="0">
              <a:solidFill>
                <a:srgbClr val="0000CC"/>
              </a:solidFill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Основною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рисою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мелодії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веснянок є опора на звуки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тонічного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тризвуку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мінорного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00CC"/>
                </a:solidFill>
                <a:latin typeface="Arial Black" pitchFamily="34" charset="0"/>
              </a:rPr>
              <a:t>чи</a:t>
            </a:r>
            <a:r>
              <a:rPr lang="ru-RU" sz="2800" dirty="0">
                <a:solidFill>
                  <a:srgbClr val="0000CC"/>
                </a:solidFill>
                <a:latin typeface="Arial Black" pitchFamily="34" charset="0"/>
              </a:rPr>
              <a:t> мажорного звукоряду.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62"/>
          <a:stretch/>
        </p:blipFill>
        <p:spPr bwMode="auto">
          <a:xfrm>
            <a:off x="9066509" y="356462"/>
            <a:ext cx="2820691" cy="3115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5099" y="3471621"/>
            <a:ext cx="3781586" cy="304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294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980" y="302359"/>
            <a:ext cx="8508570" cy="59093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Переважна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кількість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наспівів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заснована на мажорному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чи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мінорному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тризвуку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.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Застосовуються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фрігійський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дорійський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лади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, а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також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пентатоніка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Засновані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на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ній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мелодії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належать до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найдавніших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наприклад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, веснянки-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заклички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(«Благослови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мати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, весну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закликати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»,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«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Вийди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вийди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сонечко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...»)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153" y="1425843"/>
            <a:ext cx="4262033" cy="3704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2933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6976"/>
            <a:ext cx="12057681" cy="46166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Виконання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веснянок 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пов’язано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з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грою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, хороводом,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сценічною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дією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- у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грі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«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Подоляночка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»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усі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стають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в коло і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рухаються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в такт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мелодії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, а «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подоляночка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»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сидить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навпочіпки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в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середині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кола й жестами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відтворює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сюжет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пісні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«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Десь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тут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була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подоляночка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».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На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останніх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словах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подоляночка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вибирає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когось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із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кола.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І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гра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починається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660066"/>
                </a:solidFill>
                <a:latin typeface="Arial Black" pitchFamily="34" charset="0"/>
              </a:rPr>
              <a:t>спочатку</a:t>
            </a:r>
            <a:r>
              <a:rPr lang="ru-RU" sz="2800" dirty="0">
                <a:solidFill>
                  <a:srgbClr val="660066"/>
                </a:solidFill>
                <a:latin typeface="Arial Black" pitchFamily="34" charset="0"/>
              </a:rPr>
              <a:t>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868" y="4029558"/>
            <a:ext cx="4541003" cy="28284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9376" y="265197"/>
            <a:ext cx="7211878" cy="46166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Нерідко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дівчата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діляться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на два гурти (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гра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«Просо»),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беруться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за руки. 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Після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кожного куплету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дівчина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з одного ряду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перебігає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до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іншого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(«А ми просо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сіяли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сіяли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ой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дід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-ладо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сіяли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сіяли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»)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449" y="1270861"/>
            <a:ext cx="3208151" cy="4091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544" y="4881844"/>
            <a:ext cx="3241219" cy="179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331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950" y="495946"/>
            <a:ext cx="7392692" cy="5632311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З часом веснянки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втратили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ознаки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обрядовості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і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ввійшли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до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молодіжного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репертуару як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лірично-побутові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пісні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Багато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з них і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тепер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користуються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заслуженою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популярністю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серед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аматорів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співу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та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професіоналів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«А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вже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весна»,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«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Чи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я в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лузі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не калина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була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»,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«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Попід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мостом, мостом»,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«Ой у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полі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000CC"/>
                </a:solidFill>
                <a:latin typeface="Arial Black" pitchFamily="34" charset="0"/>
              </a:rPr>
              <a:t>криниченька</a:t>
            </a:r>
            <a:r>
              <a:rPr lang="ru-RU" sz="2400" dirty="0">
                <a:solidFill>
                  <a:srgbClr val="0000CC"/>
                </a:solidFill>
                <a:latin typeface="Arial Black" pitchFamily="34" charset="0"/>
              </a:rPr>
              <a:t>».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746" y="1805714"/>
            <a:ext cx="5295254" cy="46880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86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3D43D28-B6F0-4CD2-8A11-A07A931B7062}"/>
              </a:ext>
            </a:extLst>
          </p:cNvPr>
          <p:cNvSpPr/>
          <p:nvPr/>
        </p:nvSpPr>
        <p:spPr>
          <a:xfrm>
            <a:off x="5063613" y="398573"/>
            <a:ext cx="6980903" cy="55399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Наші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предки закликали весну, проводили обряди на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плодовитий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врожай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,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очищалися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,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зичили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один одному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здоров’я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за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допомогою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вербових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гілок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тощо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Такі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язичницькі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ритуали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збереглися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і до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сьогоднішого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часу,  в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сучасних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містах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 та селах </a:t>
            </a:r>
            <a:r>
              <a:rPr lang="ru-RU" sz="2800" b="1" dirty="0" err="1">
                <a:solidFill>
                  <a:srgbClr val="006600"/>
                </a:solidFill>
                <a:latin typeface="Georgia" panose="02040502050405020303" pitchFamily="18" charset="0"/>
              </a:rPr>
              <a:t>України</a:t>
            </a:r>
            <a:r>
              <a:rPr lang="ru-RU" sz="2800" b="1" dirty="0">
                <a:solidFill>
                  <a:srgbClr val="006600"/>
                </a:solidFill>
                <a:latin typeface="Georgia" panose="02040502050405020303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6182BA-349D-4CA8-839E-2A9E271C08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599" y="2779628"/>
            <a:ext cx="2947008" cy="34496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739784-D0D9-4C7F-B346-B996450558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03" y="398573"/>
            <a:ext cx="3048000" cy="35879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88297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485" y="526145"/>
            <a:ext cx="9267986" cy="5909310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 err="1">
                <a:solidFill>
                  <a:srgbClr val="0000CC"/>
                </a:solidFill>
                <a:latin typeface="Arial Black" pitchFamily="34" charset="0"/>
              </a:rPr>
              <a:t>Окремі</a:t>
            </a: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 ж веснянки </a:t>
            </a:r>
            <a:r>
              <a:rPr lang="ru-RU" sz="3200" dirty="0" err="1">
                <a:solidFill>
                  <a:srgbClr val="0000CC"/>
                </a:solidFill>
                <a:latin typeface="Arial Black" pitchFamily="34" charset="0"/>
              </a:rPr>
              <a:t>перейшли</a:t>
            </a: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 до </a:t>
            </a:r>
            <a:r>
              <a:rPr lang="ru-RU" sz="3200" dirty="0" err="1">
                <a:solidFill>
                  <a:srgbClr val="0000CC"/>
                </a:solidFill>
                <a:latin typeface="Arial Black" pitchFamily="34" charset="0"/>
              </a:rPr>
              <a:t>дитячого</a:t>
            </a: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 фольклору, </a:t>
            </a:r>
            <a:r>
              <a:rPr lang="ru-RU" sz="3200" dirty="0" err="1">
                <a:solidFill>
                  <a:srgbClr val="0000CC"/>
                </a:solidFill>
                <a:latin typeface="Arial Black" pitchFamily="34" charset="0"/>
              </a:rPr>
              <a:t>перетворившись</a:t>
            </a: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 на </a:t>
            </a:r>
            <a:r>
              <a:rPr lang="ru-RU" sz="3200" dirty="0" err="1">
                <a:solidFill>
                  <a:srgbClr val="0000CC"/>
                </a:solidFill>
                <a:latin typeface="Arial Black" pitchFamily="34" charset="0"/>
              </a:rPr>
              <a:t>такі</a:t>
            </a: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rgbClr val="0000CC"/>
                </a:solidFill>
                <a:latin typeface="Arial Black" pitchFamily="34" charset="0"/>
              </a:rPr>
              <a:t>ігри</a:t>
            </a: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 й </a:t>
            </a:r>
            <a:r>
              <a:rPr lang="ru-RU" sz="3200" dirty="0" err="1">
                <a:solidFill>
                  <a:srgbClr val="0000CC"/>
                </a:solidFill>
                <a:latin typeface="Arial Black" pitchFamily="34" charset="0"/>
              </a:rPr>
              <a:t>забави</a:t>
            </a: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, як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 «</a:t>
            </a:r>
            <a:r>
              <a:rPr lang="ru-RU" sz="3200" dirty="0" err="1">
                <a:solidFill>
                  <a:srgbClr val="0000CC"/>
                </a:solidFill>
                <a:latin typeface="Arial Black" pitchFamily="34" charset="0"/>
              </a:rPr>
              <a:t>Подоляночка</a:t>
            </a: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»,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 «Журавель», 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«Зайчик», «Просо»,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 «</a:t>
            </a:r>
            <a:r>
              <a:rPr lang="ru-RU" sz="3200" dirty="0" err="1">
                <a:solidFill>
                  <a:srgbClr val="0000CC"/>
                </a:solidFill>
                <a:latin typeface="Arial Black" pitchFamily="34" charset="0"/>
              </a:rPr>
              <a:t>Огірочки</a:t>
            </a:r>
            <a:r>
              <a:rPr lang="ru-RU" sz="3200" dirty="0">
                <a:solidFill>
                  <a:srgbClr val="0000CC"/>
                </a:solidFill>
                <a:latin typeface="Arial Black" pitchFamily="34" charset="0"/>
              </a:rPr>
              <a:t>»</a:t>
            </a:r>
          </a:p>
          <a:p>
            <a:pPr>
              <a:lnSpc>
                <a:spcPct val="150000"/>
              </a:lnSpc>
            </a:pPr>
            <a:endParaRPr lang="ru-RU" sz="2800" dirty="0">
              <a:solidFill>
                <a:srgbClr val="0000CC"/>
              </a:solidFill>
              <a:latin typeface="Arial Black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D7BF90-77FF-465E-8177-697269A651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925" y="2657561"/>
            <a:ext cx="4865641" cy="355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84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6942" y="464949"/>
            <a:ext cx="861705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err="1">
                <a:latin typeface="Arial Black" pitchFamily="34" charset="0"/>
              </a:rPr>
              <a:t>Звичай</a:t>
            </a: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err="1">
                <a:latin typeface="Arial Black" pitchFamily="34" charset="0"/>
              </a:rPr>
              <a:t>водити</a:t>
            </a: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err="1">
                <a:latin typeface="Arial Black" pitchFamily="34" charset="0"/>
              </a:rPr>
              <a:t>хороводи</a:t>
            </a:r>
            <a:r>
              <a:rPr lang="ru-RU" sz="2800" dirty="0">
                <a:latin typeface="Arial Black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latin typeface="Arial Black" pitchFamily="34" charset="0"/>
              </a:rPr>
              <a:t>співати</a:t>
            </a:r>
            <a:r>
              <a:rPr lang="ru-RU" sz="2800" dirty="0">
                <a:latin typeface="Arial Black" pitchFamily="34" charset="0"/>
              </a:rPr>
              <a:t> веснянки,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err="1">
                <a:latin typeface="Arial Black" pitchFamily="34" charset="0"/>
              </a:rPr>
              <a:t>забавлятися</a:t>
            </a: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err="1">
                <a:latin typeface="Arial Black" pitchFamily="34" charset="0"/>
              </a:rPr>
              <a:t>іграми</a:t>
            </a:r>
            <a:r>
              <a:rPr lang="ru-RU" sz="2800" dirty="0">
                <a:latin typeface="Arial Black" pitchFamily="34" charset="0"/>
              </a:rPr>
              <a:t>, </a:t>
            </a:r>
            <a:r>
              <a:rPr lang="ru-RU" sz="2800" dirty="0" err="1">
                <a:latin typeface="Arial Black" pitchFamily="34" charset="0"/>
              </a:rPr>
              <a:t>приуроченими</a:t>
            </a:r>
            <a:r>
              <a:rPr lang="ru-RU" sz="2800" dirty="0">
                <a:latin typeface="Arial Black" pitchFamily="34" charset="0"/>
              </a:rPr>
              <a:t> до </a:t>
            </a:r>
            <a:r>
              <a:rPr lang="ru-RU" sz="2800" dirty="0" err="1">
                <a:latin typeface="Arial Black" pitchFamily="34" charset="0"/>
              </a:rPr>
              <a:t>весни</a:t>
            </a:r>
            <a:r>
              <a:rPr lang="ru-RU" sz="2800" dirty="0">
                <a:latin typeface="Arial Black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latin typeface="Arial Black" pitchFamily="34" charset="0"/>
              </a:rPr>
              <a:t>зберігся</a:t>
            </a: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err="1">
                <a:latin typeface="Arial Black" pitchFamily="34" charset="0"/>
              </a:rPr>
              <a:t>подекуди</a:t>
            </a:r>
            <a:r>
              <a:rPr lang="ru-RU" sz="2800" dirty="0">
                <a:latin typeface="Arial Black" pitchFamily="34" charset="0"/>
              </a:rPr>
              <a:t> до наших </a:t>
            </a:r>
            <a:r>
              <a:rPr lang="ru-RU" sz="2800" dirty="0" err="1">
                <a:latin typeface="Arial Black" pitchFamily="34" charset="0"/>
              </a:rPr>
              <a:t>днів</a:t>
            </a:r>
            <a:r>
              <a:rPr lang="ru-RU" sz="2800" dirty="0">
                <a:latin typeface="Arial Black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ru-RU" sz="2800" dirty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err="1">
                <a:latin typeface="Arial Black" pitchFamily="34" charset="0"/>
              </a:rPr>
              <a:t>Такий</a:t>
            </a: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err="1">
                <a:latin typeface="Arial Black" pitchFamily="34" charset="0"/>
              </a:rPr>
              <a:t>спосіб</a:t>
            </a: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err="1">
                <a:latin typeface="Arial Black" pitchFamily="34" charset="0"/>
              </a:rPr>
              <a:t>святкування</a:t>
            </a:r>
            <a:endParaRPr lang="ru-RU" sz="2800" dirty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 Black" pitchFamily="34" charset="0"/>
              </a:rPr>
              <a:t> приходу </a:t>
            </a:r>
            <a:r>
              <a:rPr lang="ru-RU" sz="2800" dirty="0" err="1">
                <a:latin typeface="Arial Black" pitchFamily="34" charset="0"/>
              </a:rPr>
              <a:t>весни</a:t>
            </a: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err="1">
                <a:latin typeface="Arial Black" pitchFamily="34" charset="0"/>
              </a:rPr>
              <a:t>шанується</a:t>
            </a:r>
            <a:r>
              <a:rPr lang="ru-RU" sz="2800" dirty="0">
                <a:latin typeface="Arial Black" pitchFamily="34" charset="0"/>
              </a:rPr>
              <a:t> як жива </a:t>
            </a:r>
            <a:r>
              <a:rPr lang="ru-RU" sz="2800" dirty="0" err="1">
                <a:latin typeface="Arial Black" pitchFamily="34" charset="0"/>
              </a:rPr>
              <a:t>традиція</a:t>
            </a:r>
            <a:r>
              <a:rPr lang="ru-RU" sz="2800" dirty="0">
                <a:latin typeface="Arial Black" pitchFamily="34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6062" y="284512"/>
            <a:ext cx="3296430" cy="3063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615" y="3347634"/>
            <a:ext cx="3688597" cy="302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68611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963" y="495947"/>
            <a:ext cx="8803037" cy="51960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Веснянки –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це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пісні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молодості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й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краси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, в них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звучить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оптимізм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і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світлі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ліричні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мотиви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Тільки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у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веснянці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ми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знаходимо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те,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що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давно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втрачено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в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піснях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інших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жанрів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–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зачароване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відчуття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єдності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6600"/>
                </a:solidFill>
                <a:latin typeface="Arial Black" pitchFamily="34" charset="0"/>
              </a:rPr>
              <a:t>людини</a:t>
            </a:r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> з природою</a:t>
            </a:r>
          </a:p>
          <a:p>
            <a:pPr>
              <a:lnSpc>
                <a:spcPct val="150000"/>
              </a:lnSpc>
            </a:pPr>
            <a:endParaRPr lang="ru-RU" sz="2800" dirty="0">
              <a:latin typeface="Arial Black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845" y="3093966"/>
            <a:ext cx="4486962" cy="357593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326" y="495946"/>
            <a:ext cx="3289453" cy="37970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382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85" y="108488"/>
            <a:ext cx="7919633" cy="640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5094" y="0"/>
            <a:ext cx="4184542" cy="3704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8156" y="3781586"/>
            <a:ext cx="3899113" cy="28850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386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44" y="3011488"/>
            <a:ext cx="11546237" cy="338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9B7D7C-7578-4590-82A5-F1EEE97592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58" y="402955"/>
            <a:ext cx="5300420" cy="3065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8291" y="353052"/>
            <a:ext cx="3688355" cy="3115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192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3369" y="1126978"/>
            <a:ext cx="751667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Використані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джерела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:</a:t>
            </a:r>
          </a:p>
          <a:p>
            <a:endParaRPr lang="ru-RU" sz="2000" dirty="0">
              <a:solidFill>
                <a:srgbClr val="006600"/>
              </a:solidFill>
              <a:latin typeface="Arial Black" pitchFamily="34" charset="0"/>
            </a:endParaRPr>
          </a:p>
          <a:p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1.	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Весняні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 свята 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України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: 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традиції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, обряди та 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унікальні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звичаї</a:t>
            </a:r>
            <a:endParaRPr lang="ru-RU" sz="2000" dirty="0">
              <a:solidFill>
                <a:srgbClr val="006600"/>
              </a:solidFill>
              <a:latin typeface="Arial Black" pitchFamily="34" charset="0"/>
            </a:endParaRPr>
          </a:p>
          <a:p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https://vzhe-vzhe.com › </a:t>
            </a:r>
            <a:r>
              <a:rPr lang="ru-RU" sz="2000" dirty="0" err="1">
                <a:solidFill>
                  <a:srgbClr val="006600"/>
                </a:solidFill>
                <a:latin typeface="Arial Black" pitchFamily="34" charset="0"/>
              </a:rPr>
              <a:t>blog</a:t>
            </a:r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;</a:t>
            </a:r>
          </a:p>
          <a:p>
            <a:r>
              <a:rPr lang="ru-RU" sz="2000" dirty="0">
                <a:solidFill>
                  <a:srgbClr val="006600"/>
                </a:solidFill>
                <a:latin typeface="Arial Black" pitchFamily="34" charset="0"/>
              </a:rPr>
              <a:t>2.	http://hata.profi.co.ua/2007/09/12/blagoslovi_mati_vesnu_zaklikati.html</a:t>
            </a:r>
          </a:p>
        </p:txBody>
      </p:sp>
    </p:spTree>
    <p:extLst>
      <p:ext uri="{BB962C8B-B14F-4D97-AF65-F5344CB8AC3E}">
        <p14:creationId xmlns:p14="http://schemas.microsoft.com/office/powerpoint/2010/main" val="27743868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9721B2-6F8F-4A85-9451-F64D8CFF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" y="681037"/>
            <a:ext cx="9674352" cy="5866067"/>
          </a:xfrm>
          <a:prstGeom prst="rect">
            <a:avLst/>
          </a:prstGeom>
          <a:ln w="57150">
            <a:solidFill>
              <a:srgbClr val="0066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5185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0D13748-866C-4626-A83E-5211DD196691}"/>
              </a:ext>
            </a:extLst>
          </p:cNvPr>
          <p:cNvSpPr/>
          <p:nvPr/>
        </p:nvSpPr>
        <p:spPr>
          <a:xfrm>
            <a:off x="350520" y="315575"/>
            <a:ext cx="6096000" cy="28048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Міфічний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образ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богині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Весни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поставав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в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уяві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наших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предків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в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образі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прекрасної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молодої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дівчини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або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молодиці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, тому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що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саме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жінка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дає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початок </a:t>
            </a:r>
            <a:r>
              <a:rPr lang="ru-RU" sz="2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життю</a:t>
            </a: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. </a:t>
            </a:r>
            <a:endParaRPr lang="uk-UA" sz="24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20BE2E6-78F9-4767-AEBF-F65DB9CA3253}"/>
              </a:ext>
            </a:extLst>
          </p:cNvPr>
          <p:cNvSpPr/>
          <p:nvPr/>
        </p:nvSpPr>
        <p:spPr>
          <a:xfrm>
            <a:off x="4480560" y="3258604"/>
            <a:ext cx="7543800" cy="33588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006600"/>
                </a:solidFill>
                <a:latin typeface="Arial Black" panose="020B0A04020102020204" pitchFamily="34" charset="0"/>
              </a:rPr>
              <a:t>Естетичне сприймання весни українським народом знайшло своє відображення в поетичних міфах і легендах, великій кількості весняних пісень, які раніше були привітанням приходу весни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0264B0-A5A0-4E85-8B31-D09096841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776" y="128016"/>
            <a:ext cx="4428911" cy="2992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845367-5F07-4BF0-BD8D-67B8B967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3355848"/>
            <a:ext cx="3956304" cy="33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62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CB6CF9AA-4C7D-44E7-99DF-FEC696DB20F5}"/>
              </a:ext>
            </a:extLst>
          </p:cNvPr>
          <p:cNvSpPr/>
          <p:nvPr/>
        </p:nvSpPr>
        <p:spPr>
          <a:xfrm>
            <a:off x="222504" y="103924"/>
            <a:ext cx="4303776" cy="61288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Краса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весняного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пробудження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природи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радісно-піднесений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настрій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являлись приводом для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створення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безпосередніх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веселощів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великої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кількості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ігрових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та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розважальних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моментів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endParaRPr lang="uk-UA" sz="24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1D1BC06-2472-4BA3-A6CF-12930FB71D30}"/>
              </a:ext>
            </a:extLst>
          </p:cNvPr>
          <p:cNvSpPr/>
          <p:nvPr/>
        </p:nvSpPr>
        <p:spPr>
          <a:xfrm>
            <a:off x="6912864" y="184880"/>
            <a:ext cx="5056632" cy="6128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i="1" dirty="0">
                <a:solidFill>
                  <a:srgbClr val="7030A0"/>
                </a:solidFill>
                <a:latin typeface="Arial Black" panose="020B0A04020102020204" pitchFamily="34" charset="0"/>
              </a:rPr>
              <a:t>Різноманітність весняного циклу народних звичаїв умовно можна розділити на два періоди:</a:t>
            </a:r>
          </a:p>
          <a:p>
            <a:pPr>
              <a:lnSpc>
                <a:spcPct val="150000"/>
              </a:lnSpc>
            </a:pPr>
            <a:r>
              <a:rPr lang="uk-UA" sz="2400" i="1" dirty="0">
                <a:solidFill>
                  <a:srgbClr val="7030A0"/>
                </a:solidFill>
                <a:latin typeface="Arial Black" panose="020B0A04020102020204" pitchFamily="34" charset="0"/>
              </a:rPr>
              <a:t> перший відзначання самого початку весни, після зими, кульмінаційною точкою якого є світське свято масниці з веселощами та релігійне свято Великодня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27F2FB-468E-40BC-8288-D826DB30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349" y="1502782"/>
            <a:ext cx="2703576" cy="38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6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1CF2FD8-72CE-4591-81D0-91DEE4FC9B5A}"/>
              </a:ext>
            </a:extLst>
          </p:cNvPr>
          <p:cNvSpPr/>
          <p:nvPr/>
        </p:nvSpPr>
        <p:spPr>
          <a:xfrm>
            <a:off x="240792" y="280339"/>
            <a:ext cx="11298936" cy="1906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 b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Другий</a:t>
            </a:r>
            <a:r>
              <a:rPr lang="ru-RU" sz="2800" b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період</a:t>
            </a:r>
            <a:r>
              <a:rPr lang="ru-RU" sz="2800" b="1" dirty="0">
                <a:solidFill>
                  <a:srgbClr val="006600"/>
                </a:solidFill>
                <a:latin typeface="Arial Black" panose="020B0A04020102020204" pitchFamily="34" charset="0"/>
              </a:rPr>
              <a:t>, </a:t>
            </a:r>
            <a:r>
              <a:rPr lang="ru-RU" sz="2800" b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пов'язаний</a:t>
            </a:r>
            <a:r>
              <a:rPr lang="ru-RU" sz="2800" b="1" dirty="0">
                <a:solidFill>
                  <a:srgbClr val="006600"/>
                </a:solidFill>
                <a:latin typeface="Arial Black" panose="020B0A04020102020204" pitchFamily="34" charset="0"/>
              </a:rPr>
              <a:t> з </a:t>
            </a:r>
            <a:r>
              <a:rPr lang="ru-RU" sz="2800" b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святкуванням</a:t>
            </a:r>
            <a:r>
              <a:rPr lang="ru-RU" sz="2800" b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торжества </a:t>
            </a:r>
            <a:r>
              <a:rPr lang="ru-RU" sz="28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весняного</a:t>
            </a: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оновлення</a:t>
            </a: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природи</a:t>
            </a:r>
            <a:r>
              <a:rPr lang="ru-RU" sz="2800" b="1" dirty="0">
                <a:solidFill>
                  <a:srgbClr val="006600"/>
                </a:solidFill>
                <a:latin typeface="Arial Black" panose="020B0A04020102020204" pitchFamily="34" charset="0"/>
              </a:rPr>
              <a:t>, </a:t>
            </a:r>
            <a:r>
              <a:rPr lang="ru-RU" sz="2800" b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повного</a:t>
            </a:r>
            <a:r>
              <a:rPr lang="ru-RU" sz="2800" b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її</a:t>
            </a: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розквіту</a:t>
            </a:r>
            <a:endParaRPr lang="uk-UA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86D887-53CA-4AFB-9CC1-F92AC57F46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317" y="2130552"/>
            <a:ext cx="5989320" cy="4365688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499" y="2122103"/>
            <a:ext cx="208438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393" y="4313396"/>
            <a:ext cx="2669299" cy="233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695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F638C10-04A4-404E-8252-C8D6D8D5C150}"/>
              </a:ext>
            </a:extLst>
          </p:cNvPr>
          <p:cNvSpPr/>
          <p:nvPr/>
        </p:nvSpPr>
        <p:spPr>
          <a:xfrm>
            <a:off x="277368" y="224135"/>
            <a:ext cx="5071872" cy="6003951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Найцікавішим явищем у всій весняно-обрядовій традиції є свято проводів зими та зустрічі весни, </a:t>
            </a:r>
          </a:p>
          <a:p>
            <a:pPr>
              <a:lnSpc>
                <a:spcPct val="200000"/>
              </a:lnSpc>
            </a:pPr>
            <a:r>
              <a:rPr lang="uk-UA" sz="2800" dirty="0">
                <a:solidFill>
                  <a:srgbClr val="006600"/>
                </a:solidFill>
                <a:latin typeface="Arial Black" panose="020B0A04020102020204" pitchFamily="34" charset="0"/>
              </a:rPr>
              <a:t>відоме багатьом слов'янським народам.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13E8F33-4A66-41EF-A628-C49F8BB4D200}"/>
              </a:ext>
            </a:extLst>
          </p:cNvPr>
          <p:cNvSpPr/>
          <p:nvPr/>
        </p:nvSpPr>
        <p:spPr>
          <a:xfrm>
            <a:off x="5818632" y="224135"/>
            <a:ext cx="6251448" cy="22508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Під час цього свята веселощі набирали різних форм: 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гуляння, танці, пісні, ігри молоді, катання, хороводи, щедра ї</a:t>
            </a:r>
            <a:r>
              <a:rPr lang="uk-UA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да.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7CE95C-0F04-4ED2-AA55-B765C4DB3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032" y="2551176"/>
            <a:ext cx="5379720" cy="40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7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2A7DB8F-BC48-4A7A-9886-FEB13A37E759}"/>
              </a:ext>
            </a:extLst>
          </p:cNvPr>
          <p:cNvSpPr/>
          <p:nvPr/>
        </p:nvSpPr>
        <p:spPr>
          <a:xfrm>
            <a:off x="231648" y="149754"/>
            <a:ext cx="6096000" cy="3903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Всі звичаї, магічні обряди, місцеві повір'я були забарвлені одним відтінком – відтінком радості з приводу оживлення природи, оновлення життя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4E96D0D-5476-46A1-A67A-1082DD2676FF}"/>
              </a:ext>
            </a:extLst>
          </p:cNvPr>
          <p:cNvSpPr/>
          <p:nvPr/>
        </p:nvSpPr>
        <p:spPr>
          <a:xfrm>
            <a:off x="429768" y="4053130"/>
            <a:ext cx="10506456" cy="28048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Свята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весняного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періоду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є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продовженням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зимових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містерій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Наші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предки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звертались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до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містерії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як до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первісних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магічних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обрядів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і </a:t>
            </a:r>
            <a:r>
              <a:rPr lang="ru-RU" sz="2400" i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сподівались</a:t>
            </a:r>
            <a:r>
              <a:rPr lang="ru-RU" sz="2400" i="1" dirty="0">
                <a:solidFill>
                  <a:srgbClr val="006600"/>
                </a:solidFill>
                <a:latin typeface="Arial Black" panose="020B0A04020102020204" pitchFamily="34" charset="0"/>
              </a:rPr>
              <a:t> на покровительство божества</a:t>
            </a:r>
            <a:endParaRPr lang="uk-UA" sz="2400" i="1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A73D0E-61B3-4810-81CE-AFBB117ABB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776" y="4233673"/>
            <a:ext cx="2432304" cy="24670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52C878-99DB-4463-8416-5538185A8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582" y="1786509"/>
            <a:ext cx="1771650" cy="2571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7BA1BA-3503-4EE9-AF0B-81F0A0C57B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648" y="149754"/>
            <a:ext cx="3903535" cy="3044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440644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ідбитт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Атлас</Template>
  <TotalTime>2097</TotalTime>
  <Words>1938</Words>
  <Application>Microsoft Office PowerPoint</Application>
  <PresentationFormat>Широкий екран</PresentationFormat>
  <Paragraphs>187</Paragraphs>
  <Slides>46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Bookman Old Style</vt:lpstr>
      <vt:lpstr>Consolas</vt:lpstr>
      <vt:lpstr>Georgia</vt:lpstr>
      <vt:lpstr>Trebuchet MS</vt:lpstr>
      <vt:lpstr>Wingdings 3</vt:lpstr>
      <vt:lpstr>Грань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Директор</dc:creator>
  <cp:lastModifiedBy>Директор</cp:lastModifiedBy>
  <cp:revision>125</cp:revision>
  <dcterms:created xsi:type="dcterms:W3CDTF">2025-03-03T14:17:38Z</dcterms:created>
  <dcterms:modified xsi:type="dcterms:W3CDTF">2025-03-12T13:00:01Z</dcterms:modified>
</cp:coreProperties>
</file>